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5" r:id="rId6"/>
    <p:sldId id="264" r:id="rId7"/>
    <p:sldId id="259" r:id="rId8"/>
    <p:sldId id="266" r:id="rId9"/>
    <p:sldId id="267" r:id="rId10"/>
    <p:sldId id="260" r:id="rId11"/>
    <p:sldId id="261" r:id="rId12"/>
    <p:sldId id="268" r:id="rId13"/>
    <p:sldId id="26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bo.gov/publication/43977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bo.gov/publication/44172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debtclock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reasurydirect.gov/NP/debt/curre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Governmental Debt and Budget Deficits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M. </a:t>
            </a:r>
            <a:r>
              <a:rPr lang="en-US" dirty="0" err="1" smtClean="0"/>
              <a:t>Finkler</a:t>
            </a:r>
            <a:endParaRPr lang="en-US" dirty="0" smtClean="0"/>
          </a:p>
          <a:p>
            <a:r>
              <a:rPr lang="en-US" dirty="0" smtClean="0"/>
              <a:t>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6533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Bears the Burden of Govt. Debt?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Future Generations</a:t>
            </a:r>
          </a:p>
          <a:p>
            <a:pPr lvl="1"/>
            <a:r>
              <a:rPr lang="en-US" dirty="0" smtClean="0"/>
              <a:t>Current bond holders made voluntary purchases</a:t>
            </a:r>
          </a:p>
          <a:p>
            <a:pPr lvl="1"/>
            <a:r>
              <a:rPr lang="en-US" dirty="0" smtClean="0"/>
              <a:t>Benefits accrue to current generation</a:t>
            </a:r>
          </a:p>
          <a:p>
            <a:pPr lvl="1"/>
            <a:r>
              <a:rPr lang="en-US" dirty="0" smtClean="0"/>
              <a:t>Burdens fall on future generations</a:t>
            </a:r>
          </a:p>
          <a:p>
            <a:pPr lvl="1"/>
            <a:r>
              <a:rPr lang="en-US" dirty="0" smtClean="0"/>
              <a:t>Fiscal stimulus generates some short term </a:t>
            </a:r>
            <a:r>
              <a:rPr lang="en-US" dirty="0" smtClean="0">
                <a:sym typeface="Symbol"/>
              </a:rPr>
              <a:t>Y, L</a:t>
            </a:r>
            <a:endParaRPr lang="en-US" dirty="0" smtClean="0"/>
          </a:p>
          <a:p>
            <a:r>
              <a:rPr lang="en-US" dirty="0" smtClean="0"/>
              <a:t>Current Generation – </a:t>
            </a:r>
            <a:r>
              <a:rPr lang="en-US" dirty="0" err="1" smtClean="0"/>
              <a:t>Ricardian</a:t>
            </a:r>
            <a:r>
              <a:rPr lang="en-US" dirty="0" smtClean="0"/>
              <a:t> View</a:t>
            </a:r>
          </a:p>
          <a:p>
            <a:pPr lvl="1"/>
            <a:r>
              <a:rPr lang="en-US" dirty="0" smtClean="0"/>
              <a:t>Current generation realizes that burden will be shifted onto future generations and expects future tax </a:t>
            </a:r>
            <a:r>
              <a:rPr lang="en-US" dirty="0" smtClean="0">
                <a:sym typeface="Symbol"/>
              </a:rPr>
              <a:t></a:t>
            </a:r>
          </a:p>
          <a:p>
            <a:pPr lvl="1"/>
            <a:r>
              <a:rPr lang="en-US" dirty="0" smtClean="0">
                <a:sym typeface="Symbol"/>
              </a:rPr>
              <a:t>U(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today,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retire,</a:t>
            </a:r>
            <a:r>
              <a:rPr lang="en-US" dirty="0" err="1" smtClean="0">
                <a:sym typeface="Symbol"/>
              </a:rPr>
              <a:t>C</a:t>
            </a:r>
            <a:r>
              <a:rPr lang="en-US" baseline="-25000" dirty="0" err="1" smtClean="0">
                <a:sym typeface="Symbol"/>
              </a:rPr>
              <a:t>children</a:t>
            </a:r>
            <a:r>
              <a:rPr lang="en-US" dirty="0" smtClean="0">
                <a:sym typeface="Symbol"/>
              </a:rPr>
              <a:t>)</a:t>
            </a:r>
          </a:p>
          <a:p>
            <a:pPr lvl="1"/>
            <a:r>
              <a:rPr lang="en-US" dirty="0" smtClean="0">
                <a:sym typeface="Symbol"/>
              </a:rPr>
              <a:t>Much debate about “super rational” view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1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the Budget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Which one?</a:t>
            </a:r>
          </a:p>
          <a:p>
            <a:pPr lvl="1"/>
            <a:r>
              <a:rPr lang="en-US" dirty="0" smtClean="0"/>
              <a:t>Keynesians argue for balancing the cyclically adjusted </a:t>
            </a:r>
            <a:r>
              <a:rPr lang="en-US" dirty="0" smtClean="0"/>
              <a:t>budget (</a:t>
            </a:r>
            <a:r>
              <a:rPr lang="en-US" i="1" dirty="0" smtClean="0"/>
              <a:t>i.e., </a:t>
            </a:r>
            <a:r>
              <a:rPr lang="en-US" dirty="0" smtClean="0"/>
              <a:t>without automatic stabilizers) </a:t>
            </a:r>
          </a:p>
          <a:p>
            <a:pPr lvl="2"/>
            <a:r>
              <a:rPr lang="en-US" dirty="0" smtClean="0">
                <a:hlinkClick r:id="rId2"/>
              </a:rPr>
              <a:t>www.cbo.gov/publication/43977</a:t>
            </a:r>
            <a:endParaRPr lang="en-US" dirty="0" smtClean="0"/>
          </a:p>
          <a:p>
            <a:pPr lvl="1"/>
            <a:r>
              <a:rPr lang="en-US" dirty="0" smtClean="0"/>
              <a:t>Prospective or retrospective</a:t>
            </a:r>
          </a:p>
          <a:p>
            <a:pPr lvl="1"/>
            <a:r>
              <a:rPr lang="en-US" dirty="0" smtClean="0"/>
              <a:t>“on budget” vs. “unified budget”</a:t>
            </a:r>
          </a:p>
          <a:p>
            <a:pPr lvl="1"/>
            <a:r>
              <a:rPr lang="en-US" dirty="0" smtClean="0"/>
              <a:t>Accounting tricks push items into different fiscal years.</a:t>
            </a:r>
          </a:p>
          <a:p>
            <a:pPr lvl="1"/>
            <a:r>
              <a:rPr lang="en-US" dirty="0" smtClean="0"/>
              <a:t>“Opt- out” clauses</a:t>
            </a:r>
          </a:p>
          <a:p>
            <a:pPr lvl="1"/>
            <a:r>
              <a:rPr lang="en-US" dirty="0" smtClean="0"/>
              <a:t>Europeans have ignored 3% budget deficit and 60% Debt / GDP for all countries.  Even let some countries enter the Eurozone w/o meeting these constraints</a:t>
            </a:r>
          </a:p>
          <a:p>
            <a:pPr lvl="1"/>
            <a:r>
              <a:rPr lang="en-US" dirty="0" smtClean="0"/>
              <a:t>Hamilton “revisited</a:t>
            </a:r>
            <a:r>
              <a:rPr lang="en-US" dirty="0" smtClean="0"/>
              <a:t>” – that  is credible commitments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9251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Constitutional Amendment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Would require that Congress </a:t>
            </a:r>
            <a:r>
              <a:rPr lang="en-US" dirty="0" smtClean="0"/>
              <a:t>pass </a:t>
            </a:r>
            <a:r>
              <a:rPr lang="en-US" dirty="0" smtClean="0"/>
              <a:t>a Federal budget that balances projected revenues and expenditures (with </a:t>
            </a:r>
            <a:r>
              <a:rPr lang="en-US" dirty="0" smtClean="0"/>
              <a:t>limited </a:t>
            </a:r>
            <a:r>
              <a:rPr lang="en-US" dirty="0" smtClean="0"/>
              <a:t>exceptions)</a:t>
            </a:r>
          </a:p>
          <a:p>
            <a:r>
              <a:rPr lang="en-US" dirty="0" smtClean="0"/>
              <a:t>Proposed 1936, 1979, 1980, 1982, 1985, 1986, 1990, 1992, 1994, 1996, 1997, 2003</a:t>
            </a:r>
          </a:p>
          <a:p>
            <a:r>
              <a:rPr lang="en-US" dirty="0" smtClean="0"/>
              <a:t>Sometimes, it has passed one house (</a:t>
            </a:r>
            <a:r>
              <a:rPr lang="en-US" i="1" dirty="0" smtClean="0"/>
              <a:t>e.g</a:t>
            </a:r>
            <a:r>
              <a:rPr lang="en-US" dirty="0" smtClean="0"/>
              <a:t>., 1996 – passed house, lost in Senate by 64-35) – requires 2/3</a:t>
            </a:r>
            <a:r>
              <a:rPr lang="en-US" baseline="30000" dirty="0" smtClean="0"/>
              <a:t>rd</a:t>
            </a:r>
            <a:r>
              <a:rPr lang="en-US" dirty="0" smtClean="0"/>
              <a:t> majority and ¾ of the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41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Debt vs. Private Debt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Similarities </a:t>
            </a:r>
          </a:p>
          <a:p>
            <a:pPr lvl="1"/>
            <a:r>
              <a:rPr lang="en-US" dirty="0" smtClean="0"/>
              <a:t>Some expenditures generate a stream of future income; so paying out of current income makes little sense</a:t>
            </a:r>
          </a:p>
          <a:p>
            <a:pPr lvl="1"/>
            <a:r>
              <a:rPr lang="en-US" dirty="0" smtClean="0"/>
              <a:t>All debt generates a debt service that must be paid over time</a:t>
            </a:r>
          </a:p>
          <a:p>
            <a:r>
              <a:rPr lang="en-US" dirty="0" smtClean="0"/>
              <a:t>Differences</a:t>
            </a:r>
          </a:p>
          <a:p>
            <a:pPr lvl="1"/>
            <a:r>
              <a:rPr lang="en-US" dirty="0" smtClean="0"/>
              <a:t>Governments have taxing power</a:t>
            </a:r>
            <a:endParaRPr lang="en-US" dirty="0"/>
          </a:p>
          <a:p>
            <a:pPr lvl="1"/>
            <a:r>
              <a:rPr lang="en-US" dirty="0" smtClean="0"/>
              <a:t>Federal government can print </a:t>
            </a:r>
            <a:r>
              <a:rPr lang="en-US" dirty="0" smtClean="0"/>
              <a:t>money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4044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Deficit = annual spending minus </a:t>
            </a:r>
            <a:r>
              <a:rPr lang="en-US" dirty="0" smtClean="0"/>
              <a:t>revenues</a:t>
            </a:r>
            <a:endParaRPr lang="en-US" dirty="0" smtClean="0"/>
          </a:p>
          <a:p>
            <a:r>
              <a:rPr lang="en-US" dirty="0" smtClean="0"/>
              <a:t>Primary deficit = annual spending minus </a:t>
            </a:r>
            <a:r>
              <a:rPr lang="en-US" dirty="0" smtClean="0"/>
              <a:t>revenues </a:t>
            </a:r>
            <a:r>
              <a:rPr lang="en-US" dirty="0" smtClean="0"/>
              <a:t>minus interest payments</a:t>
            </a:r>
          </a:p>
          <a:p>
            <a:r>
              <a:rPr lang="en-US" dirty="0" smtClean="0"/>
              <a:t>Debt = aggregate amount owed at a point in time</a:t>
            </a:r>
          </a:p>
          <a:p>
            <a:r>
              <a:rPr lang="en-US" dirty="0" smtClean="0"/>
              <a:t>Deficits are a flow measure</a:t>
            </a:r>
          </a:p>
          <a:p>
            <a:r>
              <a:rPr lang="en-US" dirty="0" smtClean="0"/>
              <a:t>Debt is a stock measure</a:t>
            </a:r>
          </a:p>
          <a:p>
            <a:r>
              <a:rPr lang="en-US" dirty="0" smtClean="0"/>
              <a:t>Debt service payments (principal and interest) relative to GDP reflect affordability</a:t>
            </a:r>
          </a:p>
          <a:p>
            <a:r>
              <a:rPr lang="en-US" dirty="0" smtClean="0"/>
              <a:t>Off-budget refers to Social Security </a:t>
            </a:r>
            <a:r>
              <a:rPr lang="en-US" dirty="0" smtClean="0"/>
              <a:t>and </a:t>
            </a:r>
            <a:r>
              <a:rPr lang="en-US" dirty="0" smtClean="0"/>
              <a:t>post </a:t>
            </a:r>
            <a:r>
              <a:rPr lang="en-US" dirty="0" smtClean="0"/>
              <a:t>office cash flows.</a:t>
            </a:r>
            <a:endParaRPr lang="en-US" dirty="0" smtClean="0"/>
          </a:p>
          <a:p>
            <a:r>
              <a:rPr lang="en-US" dirty="0" smtClean="0"/>
              <a:t>Government Sponsored Enterprise </a:t>
            </a:r>
            <a:r>
              <a:rPr lang="en-US" dirty="0" smtClean="0"/>
              <a:t>cash flow is also </a:t>
            </a:r>
            <a:r>
              <a:rPr lang="en-US" dirty="0" smtClean="0"/>
              <a:t>off-budget </a:t>
            </a:r>
            <a:r>
              <a:rPr lang="en-US" dirty="0" smtClean="0"/>
              <a:t>(Freddie, Fanny, &amp; Fed)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396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Alexander Hamilton on Public Credit – 1990  (page 532 – </a:t>
            </a:r>
            <a:r>
              <a:rPr lang="en-US" dirty="0" err="1" smtClean="0"/>
              <a:t>Mankiw</a:t>
            </a:r>
            <a:r>
              <a:rPr lang="en-US" dirty="0" smtClean="0"/>
              <a:t> VIII)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“If the maintenance of public credit, then, be truly so important, the next inquiry which suggests itself is: By what means is it to be effected?  The ready answer to which question is, by good faith; by punctual performance of contracts.  States, like individuals, who observe their engagements are respected and trusted, while the reverse is the fate of those who pursue an opposite conduct.”</a:t>
            </a:r>
          </a:p>
          <a:p>
            <a:r>
              <a:rPr lang="en-US" dirty="0" smtClean="0"/>
              <a:t>Credibility is key, else “faith” or “trust” that lenders can count on being paid in full and in a timely fashion.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38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CBO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See updated budget provisions – May 2013 </a:t>
            </a:r>
            <a:r>
              <a:rPr lang="en-US" dirty="0" smtClean="0">
                <a:hlinkClick r:id="rId2"/>
              </a:rPr>
              <a:t>www.cbo.gov</a:t>
            </a:r>
            <a:r>
              <a:rPr lang="en-US" dirty="0" smtClean="0">
                <a:hlinkClick r:id="rId2"/>
              </a:rPr>
              <a:t>/publication/44172</a:t>
            </a:r>
            <a:endParaRPr lang="en-US" dirty="0" smtClean="0"/>
          </a:p>
          <a:p>
            <a:r>
              <a:rPr lang="en-US" dirty="0" smtClean="0"/>
              <a:t>Figure 1 – Total Revenue and Outlays</a:t>
            </a:r>
          </a:p>
          <a:p>
            <a:r>
              <a:rPr lang="en-US" dirty="0" smtClean="0"/>
              <a:t>Figure 2 – Federal Debt Held by the Public</a:t>
            </a:r>
          </a:p>
          <a:p>
            <a:r>
              <a:rPr lang="en-US" dirty="0" smtClean="0"/>
              <a:t>Table 1 – Budget Projections and Debt</a:t>
            </a:r>
          </a:p>
          <a:p>
            <a:r>
              <a:rPr lang="en-US" dirty="0" smtClean="0"/>
              <a:t>Figure 3 – Projected Spending by Category</a:t>
            </a:r>
          </a:p>
          <a:p>
            <a:r>
              <a:rPr lang="en-US" dirty="0" smtClean="0"/>
              <a:t>Table 5 – Federal Debt Projected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7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8229599" cy="6477000"/>
          </a:xfrm>
        </p:spPr>
      </p:pic>
    </p:spTree>
    <p:extLst>
      <p:ext uri="{BB962C8B-B14F-4D97-AF65-F5344CB8AC3E}">
        <p14:creationId xmlns:p14="http://schemas.microsoft.com/office/powerpoint/2010/main" val="319185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worry?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Crowding out of capital investment if saving </a:t>
            </a:r>
            <a:r>
              <a:rPr lang="en-US" dirty="0" smtClean="0"/>
              <a:t>pays </a:t>
            </a:r>
            <a:r>
              <a:rPr lang="en-US" dirty="0" smtClean="0"/>
              <a:t>for current expenditures (or previous commitments)</a:t>
            </a:r>
          </a:p>
          <a:p>
            <a:r>
              <a:rPr lang="en-US" dirty="0" smtClean="0"/>
              <a:t>With large fiscal burden, fiscal policy for </a:t>
            </a:r>
            <a:r>
              <a:rPr lang="en-US" dirty="0" smtClean="0"/>
              <a:t>macro stabilization </a:t>
            </a:r>
            <a:r>
              <a:rPr lang="en-US" dirty="0" smtClean="0"/>
              <a:t>purposes would be compromised</a:t>
            </a:r>
          </a:p>
          <a:p>
            <a:r>
              <a:rPr lang="en-US" dirty="0" smtClean="0"/>
              <a:t>Increased risk of fiscal crisis (think PIIGS</a:t>
            </a:r>
            <a:r>
              <a:rPr lang="en-US" dirty="0" smtClean="0"/>
              <a:t>) - credibility</a:t>
            </a:r>
            <a:endParaRPr lang="en-US" dirty="0" smtClean="0"/>
          </a:p>
          <a:p>
            <a:r>
              <a:rPr lang="en-US" dirty="0" smtClean="0"/>
              <a:t>If current laws are modified or not implemented </a:t>
            </a:r>
            <a:r>
              <a:rPr lang="en-US" dirty="0" smtClean="0"/>
              <a:t>then </a:t>
            </a:r>
            <a:r>
              <a:rPr lang="en-US" dirty="0" smtClean="0"/>
              <a:t>budget pressures </a:t>
            </a:r>
            <a:r>
              <a:rPr lang="en-US" dirty="0" smtClean="0"/>
              <a:t>worsen (</a:t>
            </a:r>
            <a:r>
              <a:rPr lang="en-US" i="1" dirty="0" smtClean="0"/>
              <a:t>e.g.</a:t>
            </a:r>
            <a:r>
              <a:rPr lang="en-US" dirty="0" smtClean="0"/>
              <a:t>, Medicare Part B pay)</a:t>
            </a:r>
            <a:endParaRPr lang="en-US" dirty="0" smtClean="0"/>
          </a:p>
          <a:p>
            <a:r>
              <a:rPr lang="en-US" dirty="0" smtClean="0"/>
              <a:t>10 year projections don’t reflect all long term budgetary pressures – especially </a:t>
            </a:r>
            <a:r>
              <a:rPr lang="en-US" dirty="0" smtClean="0"/>
              <a:t>demographic ones</a:t>
            </a:r>
            <a:endParaRPr lang="en-US" dirty="0" smtClean="0"/>
          </a:p>
          <a:p>
            <a:r>
              <a:rPr lang="en-US" dirty="0" smtClean="0"/>
              <a:t>Capital </a:t>
            </a:r>
            <a:r>
              <a:rPr lang="en-US" dirty="0" smtClean="0"/>
              <a:t>flight potential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90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Measurement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How much real debt exists? It depends upon the inflation rate</a:t>
            </a:r>
          </a:p>
          <a:p>
            <a:pPr lvl="1"/>
            <a:r>
              <a:rPr lang="en-US" dirty="0" err="1" smtClean="0"/>
              <a:t>D</a:t>
            </a:r>
            <a:r>
              <a:rPr lang="en-US" baseline="-25000" dirty="0" err="1" smtClean="0"/>
              <a:t>t</a:t>
            </a:r>
            <a:r>
              <a:rPr lang="en-US" dirty="0" smtClean="0"/>
              <a:t> - </a:t>
            </a:r>
            <a:r>
              <a:rPr lang="el-GR" dirty="0" smtClean="0"/>
              <a:t>π</a:t>
            </a:r>
            <a:r>
              <a:rPr lang="en-US" dirty="0"/>
              <a:t> </a:t>
            </a:r>
            <a:r>
              <a:rPr lang="en-US" dirty="0" smtClean="0"/>
              <a:t>D</a:t>
            </a:r>
            <a:r>
              <a:rPr lang="en-US" baseline="-25000" dirty="0" smtClean="0"/>
              <a:t>t-1</a:t>
            </a:r>
            <a:r>
              <a:rPr lang="en-US" dirty="0" smtClean="0"/>
              <a:t> </a:t>
            </a:r>
            <a:r>
              <a:rPr lang="en-US" dirty="0" smtClean="0"/>
              <a:t>= additional real </a:t>
            </a:r>
            <a:r>
              <a:rPr lang="en-US" dirty="0" smtClean="0"/>
              <a:t>debt</a:t>
            </a:r>
          </a:p>
          <a:p>
            <a:r>
              <a:rPr lang="en-US" dirty="0" smtClean="0"/>
              <a:t>Budgets include both capital and operating expenses (not like private or state budgets)</a:t>
            </a:r>
          </a:p>
          <a:p>
            <a:pPr lvl="1"/>
            <a:r>
              <a:rPr lang="en-US" dirty="0" smtClean="0"/>
              <a:t>Highways, bridges, education, and health</a:t>
            </a:r>
          </a:p>
          <a:p>
            <a:r>
              <a:rPr lang="en-US" dirty="0" smtClean="0"/>
              <a:t>Burden relates to </a:t>
            </a:r>
            <a:r>
              <a:rPr lang="en-US" dirty="0" smtClean="0"/>
              <a:t>(assets </a:t>
            </a:r>
            <a:r>
              <a:rPr lang="en-US" dirty="0" smtClean="0"/>
              <a:t>– </a:t>
            </a:r>
            <a:r>
              <a:rPr lang="en-US" dirty="0" smtClean="0"/>
              <a:t>liabilities); </a:t>
            </a:r>
            <a:r>
              <a:rPr lang="en-US" dirty="0" smtClean="0"/>
              <a:t>hence, some countries (and states) sell off </a:t>
            </a:r>
            <a:r>
              <a:rPr lang="en-US" dirty="0" smtClean="0"/>
              <a:t>assets to raise funds</a:t>
            </a:r>
            <a:endParaRPr lang="en-US" dirty="0" smtClean="0"/>
          </a:p>
          <a:p>
            <a:r>
              <a:rPr lang="en-US" dirty="0" smtClean="0"/>
              <a:t>Uncounted liabilities – Federal pensions, Social Security and Medicare</a:t>
            </a:r>
          </a:p>
          <a:p>
            <a:r>
              <a:rPr lang="en-US" dirty="0" smtClean="0"/>
              <a:t>Contingent liabilities – Fannie, Freddie, disaster relief, Tarp</a:t>
            </a:r>
          </a:p>
          <a:p>
            <a:r>
              <a:rPr lang="en-US" dirty="0" smtClean="0"/>
              <a:t>See US Debt Clock (</a:t>
            </a:r>
            <a:r>
              <a:rPr lang="en-US" dirty="0" smtClean="0">
                <a:hlinkClick r:id="rId2"/>
              </a:rPr>
              <a:t>www.usdebtclock.org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0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Tarp Accounts - 2013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6006" y="1600200"/>
            <a:ext cx="4831988" cy="4525963"/>
          </a:xfrm>
        </p:spPr>
      </p:pic>
    </p:spTree>
    <p:extLst>
      <p:ext uri="{BB962C8B-B14F-4D97-AF65-F5344CB8AC3E}">
        <p14:creationId xmlns:p14="http://schemas.microsoft.com/office/powerpoint/2010/main" val="482757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Holds Federal Debt?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Debt </a:t>
            </a:r>
            <a:r>
              <a:rPr lang="en-US" dirty="0" smtClean="0"/>
              <a:t> $16.7 </a:t>
            </a:r>
            <a:r>
              <a:rPr lang="en-US" dirty="0" err="1" smtClean="0"/>
              <a:t>Tr</a:t>
            </a:r>
            <a:endParaRPr lang="en-US" dirty="0" smtClean="0"/>
          </a:p>
          <a:p>
            <a:r>
              <a:rPr lang="en-US" dirty="0" smtClean="0"/>
              <a:t>Intergovernmental Holdings $4.9 </a:t>
            </a:r>
            <a:r>
              <a:rPr lang="en-US" dirty="0" err="1" smtClean="0"/>
              <a:t>Tr</a:t>
            </a:r>
            <a:endParaRPr lang="en-US" dirty="0" smtClean="0"/>
          </a:p>
          <a:p>
            <a:r>
              <a:rPr lang="en-US" dirty="0" smtClean="0"/>
              <a:t>Debt Held by the public $11.9 </a:t>
            </a:r>
            <a:r>
              <a:rPr lang="en-US" dirty="0" err="1" smtClean="0"/>
              <a:t>Tr</a:t>
            </a:r>
            <a:endParaRPr lang="en-US" dirty="0" smtClean="0"/>
          </a:p>
          <a:p>
            <a:r>
              <a:rPr lang="en-US" dirty="0" smtClean="0"/>
              <a:t>Foreign holdings – March 2013</a:t>
            </a:r>
          </a:p>
          <a:p>
            <a:pPr lvl="1"/>
            <a:r>
              <a:rPr lang="en-US" dirty="0" smtClean="0"/>
              <a:t>$5.758Tr  (roughly half)</a:t>
            </a:r>
          </a:p>
          <a:p>
            <a:pPr lvl="1"/>
            <a:r>
              <a:rPr lang="en-US" dirty="0" smtClean="0"/>
              <a:t>China $1.25 </a:t>
            </a:r>
            <a:r>
              <a:rPr lang="en-US" dirty="0" err="1" smtClean="0"/>
              <a:t>Tr</a:t>
            </a:r>
            <a:r>
              <a:rPr lang="en-US" dirty="0" smtClean="0"/>
              <a:t>, Japan $1.10 </a:t>
            </a:r>
            <a:r>
              <a:rPr lang="en-US" dirty="0" err="1" smtClean="0"/>
              <a:t>Tr</a:t>
            </a:r>
            <a:r>
              <a:rPr lang="en-US" dirty="0" smtClean="0"/>
              <a:t>, </a:t>
            </a:r>
            <a:r>
              <a:rPr lang="en-US" dirty="0" err="1" smtClean="0"/>
              <a:t>Carib</a:t>
            </a:r>
            <a:r>
              <a:rPr lang="en-US" dirty="0" smtClean="0"/>
              <a:t> Banking Centers $291 B, Oil Exporters $262 B, Brazil $259B</a:t>
            </a:r>
          </a:p>
          <a:p>
            <a:r>
              <a:rPr lang="en-US" sz="2800" dirty="0" smtClean="0">
                <a:hlinkClick r:id="rId2"/>
              </a:rPr>
              <a:t>http://www.treasurydirect.gov/NP/debt/current</a:t>
            </a:r>
            <a:endParaRPr lang="en-US" sz="2800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29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770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Governmental Debt and Budget Deficits</vt:lpstr>
      <vt:lpstr>Definitions</vt:lpstr>
      <vt:lpstr>Alexander Hamilton on Public Credit – 1990  (page 532 – Mankiw VIII)</vt:lpstr>
      <vt:lpstr>CBO Trends</vt:lpstr>
      <vt:lpstr>PowerPoint Presentation</vt:lpstr>
      <vt:lpstr>Why worry?</vt:lpstr>
      <vt:lpstr>Measurement Problems</vt:lpstr>
      <vt:lpstr>Tarp Accounts - 2013</vt:lpstr>
      <vt:lpstr>Who Holds Federal Debt?</vt:lpstr>
      <vt:lpstr>Who Bears the Burden of Govt. Debt?</vt:lpstr>
      <vt:lpstr>Balance the Budget</vt:lpstr>
      <vt:lpstr>Constitutional Amendment</vt:lpstr>
      <vt:lpstr>Government Debt vs. Private Debt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Governmental Debt and Budget Deficits</dc:title>
  <dc:creator>Merton Finkler</dc:creator>
  <cp:lastModifiedBy>Merton D. Finkler</cp:lastModifiedBy>
  <cp:revision>16</cp:revision>
  <dcterms:created xsi:type="dcterms:W3CDTF">2006-08-16T00:00:00Z</dcterms:created>
  <dcterms:modified xsi:type="dcterms:W3CDTF">2013-05-30T13:34:08Z</dcterms:modified>
</cp:coreProperties>
</file>